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66" r:id="rId6"/>
    <p:sldId id="280" r:id="rId7"/>
    <p:sldId id="259" r:id="rId8"/>
    <p:sldId id="263" r:id="rId9"/>
    <p:sldId id="261" r:id="rId10"/>
    <p:sldId id="262" r:id="rId11"/>
    <p:sldId id="268" r:id="rId12"/>
    <p:sldId id="281" r:id="rId13"/>
    <p:sldId id="269" r:id="rId14"/>
    <p:sldId id="267" r:id="rId15"/>
    <p:sldId id="286" r:id="rId16"/>
    <p:sldId id="264" r:id="rId17"/>
    <p:sldId id="265" r:id="rId18"/>
    <p:sldId id="270" r:id="rId19"/>
    <p:sldId id="271" r:id="rId20"/>
    <p:sldId id="279" r:id="rId21"/>
    <p:sldId id="282" r:id="rId22"/>
    <p:sldId id="272" r:id="rId23"/>
    <p:sldId id="273" r:id="rId24"/>
    <p:sldId id="292" r:id="rId25"/>
    <p:sldId id="274" r:id="rId26"/>
    <p:sldId id="277" r:id="rId27"/>
    <p:sldId id="276" r:id="rId28"/>
    <p:sldId id="278" r:id="rId29"/>
    <p:sldId id="284" r:id="rId30"/>
    <p:sldId id="285" r:id="rId31"/>
    <p:sldId id="288" r:id="rId32"/>
    <p:sldId id="290" r:id="rId33"/>
    <p:sldId id="291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28" autoAdjust="0"/>
    <p:restoredTop sz="94660"/>
  </p:normalViewPr>
  <p:slideViewPr>
    <p:cSldViewPr snapToGrid="0">
      <p:cViewPr>
        <p:scale>
          <a:sx n="55" d="100"/>
          <a:sy n="55" d="100"/>
        </p:scale>
        <p:origin x="36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11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787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815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05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55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35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51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42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51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76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05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F50B-31C0-4F4E-A20E-B440F9805203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290B7-DC62-43D1-A352-F465E049DF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05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2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5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9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5">
                <a:lumMod val="67000"/>
              </a:schemeClr>
            </a:gs>
            <a:gs pos="6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65" y="1641741"/>
            <a:ext cx="5558400" cy="39888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1210404" y="209500"/>
            <a:ext cx="10023231" cy="1200329"/>
          </a:xfrm>
          <a:prstGeom prst="rect">
            <a:avLst/>
          </a:prstGeom>
          <a:solidFill>
            <a:srgbClr val="FF0000"/>
          </a:solidFill>
          <a:ln w="412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Radarmeteorologia: monitoraggio temporali intensi tra Veneto e Emilia Romagna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379311" y="5750323"/>
            <a:ext cx="5369948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Alberto Gobbi – </a:t>
            </a:r>
            <a:r>
              <a:rPr lang="it-I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MeteoNetwork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47092" y="6296600"/>
            <a:ext cx="9448800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Convegno </a:t>
            </a:r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it-IT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2017 –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Verona 14 ottobre 2017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gget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1892473"/>
              </p:ext>
            </p:extLst>
          </p:nvPr>
        </p:nvGraphicFramePr>
        <p:xfrm>
          <a:off x="440841" y="1641741"/>
          <a:ext cx="5558400" cy="398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Image" r:id="rId4" imgW="16177680" imgH="11669760" progId="Photoshop.Image.16">
                  <p:embed/>
                </p:oleObj>
              </mc:Choice>
              <mc:Fallback>
                <p:oleObj name="Image" r:id="rId4" imgW="16177680" imgH="11669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0841" y="1641741"/>
                        <a:ext cx="5558400" cy="3988800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16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97" y="1336431"/>
            <a:ext cx="7396636" cy="53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98" y="1334870"/>
            <a:ext cx="7399319" cy="52169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144001" y="3035385"/>
            <a:ext cx="2497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Tornado </a:t>
            </a:r>
            <a:r>
              <a:rPr lang="it-IT" sz="2800" b="1" dirty="0" err="1" smtClean="0"/>
              <a:t>mesociclonico</a:t>
            </a:r>
            <a:r>
              <a:rPr lang="it-IT" sz="2800" b="1" dirty="0" smtClean="0"/>
              <a:t> 6 giugno 2017</a:t>
            </a:r>
          </a:p>
          <a:p>
            <a:pPr algn="ctr"/>
            <a:r>
              <a:rPr lang="it-IT" sz="2800" b="1" dirty="0"/>
              <a:t>b</a:t>
            </a:r>
            <a:r>
              <a:rPr lang="it-IT" sz="2800" b="1" dirty="0" smtClean="0"/>
              <a:t>resciano (</a:t>
            </a:r>
            <a:r>
              <a:rPr lang="it-IT" sz="2800" b="1" dirty="0" err="1" smtClean="0"/>
              <a:t>inflow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notch</a:t>
            </a:r>
            <a:r>
              <a:rPr lang="it-IT" sz="2800" b="1" dirty="0" smtClean="0"/>
              <a:t>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7656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818835"/>
              </p:ext>
            </p:extLst>
          </p:nvPr>
        </p:nvGraphicFramePr>
        <p:xfrm>
          <a:off x="2755901" y="1354871"/>
          <a:ext cx="6388100" cy="534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Image" r:id="rId3" imgW="3022200" imgH="2526840" progId="Photoshop.Image.16">
                  <p:embed/>
                </p:oleObj>
              </mc:Choice>
              <mc:Fallback>
                <p:oleObj name="Image" r:id="rId3" imgW="3022200" imgH="25268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5901" y="1354871"/>
                        <a:ext cx="6388100" cy="5341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9302263" y="3070554"/>
            <a:ext cx="2497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Inflow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notch</a:t>
            </a:r>
            <a:endParaRPr lang="it-IT" sz="2800" b="1" dirty="0" smtClean="0"/>
          </a:p>
          <a:p>
            <a:pPr algn="ctr"/>
            <a:r>
              <a:rPr lang="it-IT" sz="2800" b="1" dirty="0" smtClean="0"/>
              <a:t>1 agosto 2016 laguna VE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4541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07" y="1512277"/>
            <a:ext cx="7517024" cy="515229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144001" y="3035385"/>
            <a:ext cx="24970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Tornado </a:t>
            </a:r>
            <a:r>
              <a:rPr lang="it-IT" sz="2800" b="1" dirty="0" err="1" smtClean="0"/>
              <a:t>mesociclonico</a:t>
            </a:r>
            <a:r>
              <a:rPr lang="it-IT" sz="2800" b="1" dirty="0" smtClean="0"/>
              <a:t> 18 giugno 1997 ferrarese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1925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14" y="1125416"/>
            <a:ext cx="5580186" cy="558018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897817" y="3035385"/>
            <a:ext cx="2497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Tornado </a:t>
            </a:r>
            <a:r>
              <a:rPr lang="it-IT" sz="2800" b="1" dirty="0" err="1" smtClean="0"/>
              <a:t>mesociclonico</a:t>
            </a:r>
            <a:r>
              <a:rPr lang="it-IT" sz="2800" b="1" dirty="0" smtClean="0"/>
              <a:t> 3 maggio 2013 Emilia </a:t>
            </a:r>
          </a:p>
          <a:p>
            <a:pPr algn="ctr"/>
            <a:r>
              <a:rPr lang="it-IT" sz="2800" b="1" dirty="0" smtClean="0"/>
              <a:t>(</a:t>
            </a:r>
            <a:r>
              <a:rPr lang="it-IT" sz="2800" b="1" i="1" dirty="0" smtClean="0"/>
              <a:t>fine line</a:t>
            </a:r>
            <a:r>
              <a:rPr lang="it-IT" sz="2800" b="1" dirty="0" smtClean="0"/>
              <a:t>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25246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236821"/>
              </p:ext>
            </p:extLst>
          </p:nvPr>
        </p:nvGraphicFramePr>
        <p:xfrm>
          <a:off x="3028462" y="1213281"/>
          <a:ext cx="5500076" cy="544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Image" r:id="rId3" imgW="5079240" imgH="5028480" progId="Photoshop.Image.16">
                  <p:embed/>
                </p:oleObj>
              </mc:Choice>
              <mc:Fallback>
                <p:oleObj name="Image" r:id="rId3" imgW="5079240" imgH="50284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8462" y="1213281"/>
                        <a:ext cx="5500076" cy="544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8862646" y="3035385"/>
            <a:ext cx="26552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Downburst</a:t>
            </a:r>
            <a:endParaRPr lang="it-IT" sz="2800" b="1" dirty="0" smtClean="0"/>
          </a:p>
          <a:p>
            <a:pPr algn="ctr"/>
            <a:r>
              <a:rPr lang="it-IT" sz="2800" b="1" dirty="0" smtClean="0"/>
              <a:t>29 giugno 2006 alto Veneto</a:t>
            </a:r>
          </a:p>
          <a:p>
            <a:pPr algn="ctr"/>
            <a:r>
              <a:rPr lang="it-IT" sz="2800" b="1" dirty="0" smtClean="0"/>
              <a:t>(</a:t>
            </a:r>
            <a:r>
              <a:rPr lang="it-IT" sz="2800" b="1" i="1" dirty="0" smtClean="0"/>
              <a:t>fine line</a:t>
            </a:r>
            <a:r>
              <a:rPr lang="it-IT" sz="2800" b="1" dirty="0" smtClean="0"/>
              <a:t>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19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20612"/>
              </p:ext>
            </p:extLst>
          </p:nvPr>
        </p:nvGraphicFramePr>
        <p:xfrm>
          <a:off x="2266951" y="1267532"/>
          <a:ext cx="6348323" cy="5432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3" imgW="7656840" imgH="6552360" progId="Photoshop.Image.16">
                  <p:embed/>
                </p:oleObj>
              </mc:Choice>
              <mc:Fallback>
                <p:oleObj name="Image" r:id="rId3" imgW="7656840" imgH="65523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6951" y="1267532"/>
                        <a:ext cx="6348323" cy="5432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8897815" y="2947462"/>
            <a:ext cx="26552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Tornado </a:t>
            </a:r>
            <a:r>
              <a:rPr lang="it-IT" sz="2800" b="1" dirty="0" err="1" smtClean="0"/>
              <a:t>mesociclonico</a:t>
            </a:r>
            <a:r>
              <a:rPr lang="it-IT" sz="2800" b="1" dirty="0" smtClean="0"/>
              <a:t> 19 giugno 2010 Fossò (VE)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973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043599"/>
              </p:ext>
            </p:extLst>
          </p:nvPr>
        </p:nvGraphicFramePr>
        <p:xfrm>
          <a:off x="2287466" y="1360855"/>
          <a:ext cx="6180785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Image" r:id="rId3" imgW="7580880" imgH="6526800" progId="Photoshop.Image.16">
                  <p:embed/>
                </p:oleObj>
              </mc:Choice>
              <mc:Fallback>
                <p:oleObj name="Image" r:id="rId3" imgW="7580880" imgH="65268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7466" y="1360855"/>
                        <a:ext cx="6180785" cy="532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8757138" y="2965046"/>
            <a:ext cx="30069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Tornado </a:t>
            </a:r>
            <a:r>
              <a:rPr lang="it-IT" sz="2800" b="1" dirty="0" err="1" smtClean="0"/>
              <a:t>mesociclonico</a:t>
            </a:r>
            <a:r>
              <a:rPr lang="it-IT" sz="2800" b="1" dirty="0" smtClean="0"/>
              <a:t> </a:t>
            </a:r>
          </a:p>
          <a:p>
            <a:pPr algn="ctr"/>
            <a:r>
              <a:rPr lang="it-IT" sz="2800" b="1" dirty="0" smtClean="0"/>
              <a:t>14 settembre 2015 Morgano (TV)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0530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952432"/>
              </p:ext>
            </p:extLst>
          </p:nvPr>
        </p:nvGraphicFramePr>
        <p:xfrm>
          <a:off x="1213339" y="1555139"/>
          <a:ext cx="7134976" cy="5039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Image" r:id="rId3" imgW="5053680" imgH="3567960" progId="Photoshop.Image.16">
                  <p:embed/>
                </p:oleObj>
              </mc:Choice>
              <mc:Fallback>
                <p:oleObj name="Image" r:id="rId3" imgW="5053680" imgH="35679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3339" y="1555139"/>
                        <a:ext cx="7134976" cy="5039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8757138" y="2965046"/>
            <a:ext cx="30069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Tornado </a:t>
            </a:r>
            <a:r>
              <a:rPr lang="it-IT" sz="2800" b="1" dirty="0" err="1" smtClean="0"/>
              <a:t>mesociclonico</a:t>
            </a:r>
            <a:r>
              <a:rPr lang="it-IT" sz="2800" b="1" dirty="0" smtClean="0"/>
              <a:t> </a:t>
            </a:r>
          </a:p>
          <a:p>
            <a:pPr algn="ctr"/>
            <a:r>
              <a:rPr lang="it-IT" sz="2800" b="1" dirty="0" smtClean="0"/>
              <a:t>13 ottobre 2014 Melara (RO)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6632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73" y="1327980"/>
            <a:ext cx="6787465" cy="533619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968153" y="2965046"/>
            <a:ext cx="30069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Tornado </a:t>
            </a:r>
            <a:r>
              <a:rPr lang="it-IT" sz="2800" b="1" dirty="0" err="1" smtClean="0"/>
              <a:t>mesociclonico</a:t>
            </a:r>
            <a:r>
              <a:rPr lang="it-IT" sz="2800" b="1" dirty="0" smtClean="0"/>
              <a:t> </a:t>
            </a:r>
          </a:p>
          <a:p>
            <a:pPr algn="ctr"/>
            <a:r>
              <a:rPr lang="it-IT" sz="2800" b="1" dirty="0" smtClean="0"/>
              <a:t>12 giugno 2012 Venezia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1636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91308" y="1846384"/>
            <a:ext cx="104452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0000FF"/>
                </a:solidFill>
              </a:rPr>
              <a:t>Immagini radar di </a:t>
            </a:r>
            <a:r>
              <a:rPr lang="it-IT" sz="3600" b="1" u="sng" dirty="0" smtClean="0">
                <a:solidFill>
                  <a:srgbClr val="0000FF"/>
                </a:solidFill>
              </a:rPr>
              <a:t>riflettività</a:t>
            </a:r>
            <a:r>
              <a:rPr lang="it-IT" sz="3600" b="1" dirty="0" smtClean="0">
                <a:solidFill>
                  <a:srgbClr val="0000FF"/>
                </a:solidFill>
              </a:rPr>
              <a:t> e </a:t>
            </a:r>
            <a:r>
              <a:rPr lang="it-IT" sz="3600" b="1" u="sng" dirty="0" smtClean="0">
                <a:solidFill>
                  <a:srgbClr val="0000FF"/>
                </a:solidFill>
              </a:rPr>
              <a:t>velocità radiale</a:t>
            </a:r>
            <a:r>
              <a:rPr lang="it-IT" sz="3600" b="1" dirty="0" smtClean="0">
                <a:solidFill>
                  <a:srgbClr val="0000FF"/>
                </a:solidFill>
              </a:rPr>
              <a:t> di:</a:t>
            </a:r>
          </a:p>
          <a:p>
            <a:pPr marL="342900" indent="-342900">
              <a:buAutoNum type="arabicParenR"/>
            </a:pP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Mesociclone</a:t>
            </a:r>
            <a:r>
              <a:rPr lang="it-IT" sz="3600" b="1" dirty="0" smtClean="0">
                <a:solidFill>
                  <a:srgbClr val="FF0000"/>
                </a:solidFill>
              </a:rPr>
              <a:t>/Tornado (convergenza)</a:t>
            </a:r>
          </a:p>
          <a:p>
            <a:pPr marL="342900" indent="-342900">
              <a:buAutoNum type="arabicParenR"/>
            </a:pP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Downburst</a:t>
            </a:r>
            <a:r>
              <a:rPr lang="it-IT" sz="3600" b="1" dirty="0" smtClean="0">
                <a:solidFill>
                  <a:srgbClr val="FF0000"/>
                </a:solidFill>
              </a:rPr>
              <a:t> (divergenza)</a:t>
            </a:r>
          </a:p>
          <a:p>
            <a:pPr marL="342900" indent="-342900">
              <a:buAutoNum type="arabicParenR"/>
            </a:pPr>
            <a:endParaRPr lang="it-IT" sz="3600" b="1" dirty="0">
              <a:solidFill>
                <a:srgbClr val="0000FF"/>
              </a:solidFill>
            </a:endParaRPr>
          </a:p>
          <a:p>
            <a:r>
              <a:rPr lang="it-IT" sz="3600" b="1" dirty="0" smtClean="0"/>
              <a:t>Fenomeni correlati:</a:t>
            </a:r>
          </a:p>
          <a:p>
            <a:pPr marL="742950" indent="-742950">
              <a:buFont typeface="+mj-lt"/>
              <a:buAutoNum type="arabicPeriod"/>
            </a:pPr>
            <a:r>
              <a:rPr lang="it-IT" sz="3600" b="1" dirty="0" smtClean="0"/>
              <a:t>Rovesci di pioggia</a:t>
            </a:r>
          </a:p>
          <a:p>
            <a:pPr marL="742950" indent="-742950">
              <a:buFont typeface="+mj-lt"/>
              <a:buAutoNum type="arabicPeriod"/>
            </a:pPr>
            <a:r>
              <a:rPr lang="it-IT" sz="3600" b="1" dirty="0" smtClean="0"/>
              <a:t>Rovesci di grandine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307832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566121"/>
              </p:ext>
            </p:extLst>
          </p:nvPr>
        </p:nvGraphicFramePr>
        <p:xfrm>
          <a:off x="2813538" y="1306512"/>
          <a:ext cx="6734907" cy="5399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Image" r:id="rId3" imgW="3009240" imgH="2412360" progId="Photoshop.Image.16">
                  <p:embed/>
                </p:oleObj>
              </mc:Choice>
              <mc:Fallback>
                <p:oleObj name="Image" r:id="rId3" imgW="3009240" imgH="24123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3538" y="1306512"/>
                        <a:ext cx="6734907" cy="5399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813538" y="6244140"/>
            <a:ext cx="313006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Supercella</a:t>
            </a:r>
            <a:r>
              <a:rPr lang="it-IT" sz="2400" b="1" dirty="0" smtClean="0"/>
              <a:t> 17/7/2009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5942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011478"/>
              </p:ext>
            </p:extLst>
          </p:nvPr>
        </p:nvGraphicFramePr>
        <p:xfrm>
          <a:off x="2580541" y="1284532"/>
          <a:ext cx="5701813" cy="5421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Image" r:id="rId3" imgW="3618720" imgH="3441240" progId="Photoshop.Image.16">
                  <p:embed/>
                </p:oleObj>
              </mc:Choice>
              <mc:Fallback>
                <p:oleObj name="Image" r:id="rId3" imgW="3618720" imgH="34412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0541" y="1284532"/>
                        <a:ext cx="5701813" cy="5421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8598876" y="3035384"/>
            <a:ext cx="30069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Supercella</a:t>
            </a:r>
            <a:endParaRPr lang="it-IT" sz="2800" b="1" dirty="0" smtClean="0"/>
          </a:p>
          <a:p>
            <a:pPr algn="ctr"/>
            <a:r>
              <a:rPr lang="it-IT" sz="2800" b="1" dirty="0" smtClean="0"/>
              <a:t>24 giugno 2014 PD-VE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66212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8" y="1336431"/>
            <a:ext cx="6150715" cy="46207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47" y="1987061"/>
            <a:ext cx="6714803" cy="473429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18846" y="5521569"/>
            <a:ext cx="313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Supercella</a:t>
            </a:r>
            <a:r>
              <a:rPr lang="it-IT" sz="2400" b="1" dirty="0" smtClean="0"/>
              <a:t> 19/8/2017</a:t>
            </a:r>
            <a:endParaRPr lang="it-IT" sz="2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047893" y="6259687"/>
            <a:ext cx="313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Supercella</a:t>
            </a:r>
            <a:r>
              <a:rPr lang="it-IT" sz="2400" b="1" dirty="0" smtClean="0"/>
              <a:t> 1/9/2017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377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8" y="1389186"/>
            <a:ext cx="8891149" cy="532813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85" y="1582618"/>
            <a:ext cx="3570729" cy="251459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510736" y="4782580"/>
            <a:ext cx="2397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Supercella</a:t>
            </a:r>
            <a:r>
              <a:rPr lang="it-IT" sz="2400" b="1" dirty="0" smtClean="0"/>
              <a:t> </a:t>
            </a:r>
          </a:p>
          <a:p>
            <a:pPr algn="ctr"/>
            <a:r>
              <a:rPr lang="it-IT" sz="2400" b="1" dirty="0" smtClean="0"/>
              <a:t>1/9/2017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73518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36" y="1371600"/>
            <a:ext cx="8436874" cy="532813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14836" y="6238073"/>
            <a:ext cx="313006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Falso eco ad uncino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9118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050529"/>
              </p:ext>
            </p:extLst>
          </p:nvPr>
        </p:nvGraphicFramePr>
        <p:xfrm>
          <a:off x="253999" y="1497990"/>
          <a:ext cx="5812692" cy="4793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Image" r:id="rId3" imgW="3911040" imgH="3225240" progId="Photoshop.Image.16">
                  <p:embed/>
                </p:oleObj>
              </mc:Choice>
              <mc:Fallback>
                <p:oleObj name="Image" r:id="rId3" imgW="3911040" imgH="32252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999" y="1497990"/>
                        <a:ext cx="5812692" cy="4793584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904630" y="5829909"/>
            <a:ext cx="313006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Supercella</a:t>
            </a:r>
            <a:r>
              <a:rPr lang="it-IT" sz="2400" b="1" dirty="0" smtClean="0"/>
              <a:t> 19/5/2015</a:t>
            </a:r>
            <a:endParaRPr lang="it-IT" sz="24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78102"/>
            <a:ext cx="6538090" cy="414523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6991251" y="6023340"/>
            <a:ext cx="410867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Supercella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tornadica</a:t>
            </a:r>
            <a:r>
              <a:rPr lang="it-IT" sz="2400" b="1" dirty="0" smtClean="0"/>
              <a:t> 8/7/2015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820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0" y="2117615"/>
            <a:ext cx="6199555" cy="445108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77292" y="1587080"/>
            <a:ext cx="313006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V-</a:t>
            </a:r>
            <a:r>
              <a:rPr lang="it-IT" sz="2400" b="1" dirty="0" err="1" smtClean="0"/>
              <a:t>notch</a:t>
            </a:r>
            <a:r>
              <a:rPr lang="it-IT" sz="2400" b="1" dirty="0" smtClean="0"/>
              <a:t> 7/7/2009</a:t>
            </a:r>
            <a:endParaRPr lang="it-IT" sz="2400" b="1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464230"/>
              </p:ext>
            </p:extLst>
          </p:nvPr>
        </p:nvGraphicFramePr>
        <p:xfrm>
          <a:off x="6594231" y="2117615"/>
          <a:ext cx="5187461" cy="445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Image" r:id="rId4" imgW="3453840" imgH="3009240" progId="Photoshop.Image.16">
                  <p:embed/>
                </p:oleObj>
              </mc:Choice>
              <mc:Fallback>
                <p:oleObj name="Image" r:id="rId4" imgW="3453840" imgH="30092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4231" y="2117615"/>
                        <a:ext cx="5187461" cy="445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7771702" y="1587080"/>
            <a:ext cx="313006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V-</a:t>
            </a:r>
            <a:r>
              <a:rPr lang="it-IT" sz="2400" b="1" dirty="0" err="1" smtClean="0"/>
              <a:t>notch</a:t>
            </a:r>
            <a:r>
              <a:rPr lang="it-IT" sz="2400" b="1" dirty="0" smtClean="0"/>
              <a:t> 16/6/2017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36011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663010"/>
              </p:ext>
            </p:extLst>
          </p:nvPr>
        </p:nvGraphicFramePr>
        <p:xfrm>
          <a:off x="174940" y="1526810"/>
          <a:ext cx="5209861" cy="5032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Image" r:id="rId3" imgW="3352320" imgH="3237840" progId="Photoshop.Image.16">
                  <p:embed/>
                </p:oleObj>
              </mc:Choice>
              <mc:Fallback>
                <p:oleObj name="Image" r:id="rId3" imgW="3352320" imgH="32378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940" y="1526810"/>
                        <a:ext cx="5209861" cy="5032252"/>
                      </a:xfrm>
                      <a:prstGeom prst="rect">
                        <a:avLst/>
                      </a:prstGeom>
                      <a:ln w="222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214839" y="6060742"/>
            <a:ext cx="313006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V-</a:t>
            </a:r>
            <a:r>
              <a:rPr lang="it-IT" sz="2400" b="1" dirty="0" err="1" smtClean="0"/>
              <a:t>notch</a:t>
            </a:r>
            <a:r>
              <a:rPr lang="it-IT" sz="2400" b="1" dirty="0" smtClean="0"/>
              <a:t> 3/8/2010</a:t>
            </a:r>
            <a:endParaRPr lang="it-IT" sz="2400" b="1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241985"/>
              </p:ext>
            </p:extLst>
          </p:nvPr>
        </p:nvGraphicFramePr>
        <p:xfrm>
          <a:off x="5496842" y="1676909"/>
          <a:ext cx="6478281" cy="4614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Image" r:id="rId5" imgW="3707640" imgH="2640960" progId="Photoshop.Image.16">
                  <p:embed/>
                </p:oleObj>
              </mc:Choice>
              <mc:Fallback>
                <p:oleObj name="Image" r:id="rId5" imgW="3707640" imgH="26409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96842" y="1676909"/>
                        <a:ext cx="6478281" cy="4614666"/>
                      </a:xfrm>
                      <a:prstGeom prst="rect">
                        <a:avLst/>
                      </a:prstGeom>
                      <a:ln w="222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7170951" y="5794739"/>
            <a:ext cx="313006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V-</a:t>
            </a:r>
            <a:r>
              <a:rPr lang="it-IT" sz="2400" b="1" dirty="0" err="1" smtClean="0"/>
              <a:t>notch</a:t>
            </a:r>
            <a:r>
              <a:rPr lang="it-IT" sz="2400" b="1" dirty="0" smtClean="0"/>
              <a:t> 8/8/2008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9102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0" y="1354017"/>
            <a:ext cx="9146256" cy="541606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829798" y="3459706"/>
            <a:ext cx="216290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Downburst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 23/7/2010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9023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/>
          <p:cNvGraphicFramePr>
            <a:graphicFrameLocks noChangeAspect="1"/>
          </p:cNvGraphicFramePr>
          <p:nvPr/>
        </p:nvGraphicFramePr>
        <p:xfrm>
          <a:off x="668217" y="1424360"/>
          <a:ext cx="5556738" cy="513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Image" r:id="rId3" imgW="3504600" imgH="3237840" progId="Photoshop.Image.16">
                  <p:embed/>
                </p:oleObj>
              </mc:Choice>
              <mc:Fallback>
                <p:oleObj name="Image" r:id="rId3" imgW="3504600" imgH="32378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8217" y="1424360"/>
                        <a:ext cx="5556738" cy="513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/>
        </p:nvGraphicFramePr>
        <p:xfrm>
          <a:off x="6443784" y="1424363"/>
          <a:ext cx="5091723" cy="5113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Image" r:id="rId5" imgW="2996640" imgH="3009240" progId="Photoshop.Image.16">
                  <p:embed/>
                </p:oleObj>
              </mc:Choice>
              <mc:Fallback>
                <p:oleObj name="Image" r:id="rId5" imgW="2996640" imgH="30092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43784" y="1424363"/>
                        <a:ext cx="5091723" cy="5113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858912" y="5850399"/>
            <a:ext cx="4950915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Transizione da </a:t>
            </a:r>
            <a:r>
              <a:rPr lang="it-IT" sz="2400" b="1" dirty="0" err="1" smtClean="0"/>
              <a:t>supercella</a:t>
            </a:r>
            <a:r>
              <a:rPr lang="it-IT" sz="2400" b="1" dirty="0" smtClean="0"/>
              <a:t> a </a:t>
            </a:r>
            <a:r>
              <a:rPr lang="it-IT" sz="2400" b="1" dirty="0" err="1" smtClean="0"/>
              <a:t>bow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echo</a:t>
            </a:r>
            <a:endParaRPr lang="it-IT" sz="2400" b="1" dirty="0"/>
          </a:p>
          <a:p>
            <a:pPr algn="ctr"/>
            <a:r>
              <a:rPr lang="it-IT" sz="2400" b="1" dirty="0" smtClean="0"/>
              <a:t>2/7/2016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5334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88" y="1277708"/>
            <a:ext cx="6633027" cy="543961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179169" y="2613356"/>
            <a:ext cx="24794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Tornado </a:t>
            </a:r>
            <a:r>
              <a:rPr lang="it-IT" sz="2800" b="1" dirty="0" err="1" smtClean="0"/>
              <a:t>mesociclonico</a:t>
            </a:r>
            <a:r>
              <a:rPr lang="it-IT" sz="2800" b="1" dirty="0" smtClean="0"/>
              <a:t> 8 luglio 2015 Pianiga, Dolo e Mira (VE)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235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282725"/>
              </p:ext>
            </p:extLst>
          </p:nvPr>
        </p:nvGraphicFramePr>
        <p:xfrm>
          <a:off x="384908" y="1411222"/>
          <a:ext cx="4908251" cy="5077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Image" r:id="rId3" imgW="2945880" imgH="3047400" progId="Photoshop.Image.16">
                  <p:embed/>
                </p:oleObj>
              </mc:Choice>
              <mc:Fallback>
                <p:oleObj name="Image" r:id="rId3" imgW="2945880" imgH="30474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908" y="1411222"/>
                        <a:ext cx="4908251" cy="5077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109270" y="5551127"/>
            <a:ext cx="216290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Bow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echo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 24/8/2013</a:t>
            </a:r>
            <a:endParaRPr lang="it-IT" sz="2400" b="1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354879"/>
              </p:ext>
            </p:extLst>
          </p:nvPr>
        </p:nvGraphicFramePr>
        <p:xfrm>
          <a:off x="5524940" y="1411222"/>
          <a:ext cx="6368121" cy="504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Image" r:id="rId5" imgW="3110760" imgH="2463480" progId="Photoshop.Image.16">
                  <p:embed/>
                </p:oleObj>
              </mc:Choice>
              <mc:Fallback>
                <p:oleObj name="Image" r:id="rId5" imgW="3110760" imgH="24634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4940" y="1411222"/>
                        <a:ext cx="6368121" cy="5042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7627545" y="5510346"/>
            <a:ext cx="216290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Bow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echo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 10/7/2009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4851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526521"/>
              </p:ext>
            </p:extLst>
          </p:nvPr>
        </p:nvGraphicFramePr>
        <p:xfrm>
          <a:off x="165221" y="1789126"/>
          <a:ext cx="11896725" cy="48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Image" r:id="rId3" imgW="15860160" imgH="6514200" progId="Photoshop.Image.16">
                  <p:embed/>
                </p:oleObj>
              </mc:Choice>
              <mc:Fallback>
                <p:oleObj name="Image" r:id="rId3" imgW="15860160" imgH="65142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221" y="1789126"/>
                        <a:ext cx="11896725" cy="488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032130" y="5844454"/>
            <a:ext cx="2162909" cy="830997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Downburst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 10/8/2017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2382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1" y="1854403"/>
            <a:ext cx="11834446" cy="485685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32130" y="5844454"/>
            <a:ext cx="2162909" cy="830997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Downburst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 10/8/2017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7062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8262" y="5103674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solidFill>
                  <a:srgbClr val="FFC000"/>
                </a:solidFill>
              </a:rPr>
              <a:t>Grazie per l’attenzione!</a:t>
            </a:r>
            <a:endParaRPr lang="it-IT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8" y="1786670"/>
            <a:ext cx="11887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5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3" y="1861772"/>
            <a:ext cx="11887200" cy="48577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16725" y="5926014"/>
            <a:ext cx="8370275" cy="523220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6 luglio 2008 – tromba marina </a:t>
            </a:r>
            <a:r>
              <a:rPr lang="it-IT" sz="2800" b="1" dirty="0" err="1" smtClean="0"/>
              <a:t>mesociclonica</a:t>
            </a:r>
            <a:r>
              <a:rPr lang="it-IT" sz="2800" b="1" dirty="0" smtClean="0"/>
              <a:t> laguna VE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1801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530961"/>
            <a:ext cx="11915775" cy="48863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368799" y="6186453"/>
            <a:ext cx="313006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Supercella</a:t>
            </a:r>
            <a:r>
              <a:rPr lang="it-IT" sz="2400" b="1" dirty="0" smtClean="0"/>
              <a:t> 25/8/2006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7336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71323"/>
              </p:ext>
            </p:extLst>
          </p:nvPr>
        </p:nvGraphicFramePr>
        <p:xfrm>
          <a:off x="1503972" y="1464773"/>
          <a:ext cx="7548655" cy="5199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3" imgW="6158520" imgH="4241160" progId="Photoshop.Image.16">
                  <p:embed/>
                </p:oleObj>
              </mc:Choice>
              <mc:Fallback>
                <p:oleObj name="Image" r:id="rId3" imgW="6158520" imgH="42411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3972" y="1464773"/>
                        <a:ext cx="7548655" cy="5199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9319847" y="2947462"/>
            <a:ext cx="24970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Tornado </a:t>
            </a:r>
            <a:r>
              <a:rPr lang="it-IT" sz="2800" b="1" dirty="0" err="1" smtClean="0"/>
              <a:t>mesociclonico</a:t>
            </a:r>
            <a:r>
              <a:rPr lang="it-IT" sz="2800" b="1" dirty="0" smtClean="0"/>
              <a:t> 6 giugno 2009 Riese Pio X (TV)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3745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42438"/>
            <a:ext cx="11744164" cy="45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92" y="1541254"/>
            <a:ext cx="4855913" cy="48368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1" y="1541254"/>
            <a:ext cx="5826829" cy="48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222</Words>
  <Application>Microsoft Office PowerPoint</Application>
  <PresentationFormat>Widescreen</PresentationFormat>
  <Paragraphs>58</Paragraphs>
  <Slides>33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Tema di Office</vt:lpstr>
      <vt:lpstr>Adobe Photoshop 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Alberto Gobbi</dc:creator>
  <cp:lastModifiedBy>Alberto Gobbi</cp:lastModifiedBy>
  <cp:revision>27</cp:revision>
  <dcterms:created xsi:type="dcterms:W3CDTF">2017-10-12T17:27:02Z</dcterms:created>
  <dcterms:modified xsi:type="dcterms:W3CDTF">2017-10-12T22:54:47Z</dcterms:modified>
</cp:coreProperties>
</file>